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22" r:id="rId2"/>
    <p:sldId id="423" r:id="rId3"/>
    <p:sldId id="424" r:id="rId4"/>
    <p:sldId id="43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236EA-57A5-42F5-9E52-12580260E4F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C0B16-311A-44D3-B6A7-3D55A984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7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9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1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5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0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2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8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8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5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8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B41D-3D37-435C-ADA5-53A4F930186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14879-4FFC-4BCB-8A59-D6B3431F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8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671714" y="1451610"/>
            <a:ext cx="7802880" cy="1572006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0892" y="1478860"/>
            <a:ext cx="7950926" cy="1497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>
            <a:normAutofit/>
          </a:bodyPr>
          <a:lstStyle/>
          <a:p>
            <a:r>
              <a:rPr lang="en-US" altLang="zh-TW" sz="3000" b="1" i="1" dirty="0">
                <a:solidFill>
                  <a:srgbClr val="E1C419"/>
                </a:solidFill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BREAKOUT SESSION #3 </a:t>
            </a:r>
            <a:br>
              <a:rPr lang="en-US" altLang="zh-TW" sz="3000" b="1" i="1" dirty="0">
                <a:solidFill>
                  <a:srgbClr val="E1C419"/>
                </a:solidFill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</a:br>
            <a:r>
              <a:rPr lang="en-US" altLang="zh-TW" sz="3000" b="1" i="1" dirty="0">
                <a:solidFill>
                  <a:srgbClr val="E1C419"/>
                </a:solidFill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Timber/</a:t>
            </a:r>
            <a:r>
              <a:rPr lang="en-US" altLang="zh-TW" sz="3000" b="1" i="1" dirty="0" err="1">
                <a:solidFill>
                  <a:srgbClr val="E1C419"/>
                </a:solidFill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Woodframe</a:t>
            </a:r>
            <a:r>
              <a:rPr lang="en-US" altLang="zh-TW" sz="3000" b="1" i="1" dirty="0">
                <a:solidFill>
                  <a:srgbClr val="E1C419"/>
                </a:solidFill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 Building Structures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116609" y="3158738"/>
            <a:ext cx="8913091" cy="83330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lvl="0" algn="ct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i="1" kern="0" dirty="0">
                <a:solidFill>
                  <a:srgbClr val="0033CC"/>
                </a:solidFill>
                <a:cs typeface="Arial" pitchFamily="34" charset="0"/>
              </a:rPr>
              <a:t>John van de Lindt</a:t>
            </a:r>
            <a:r>
              <a:rPr kumimoji="0" lang="en-US" altLang="en-US" sz="2000" b="1" i="1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ea typeface="+mn-ea"/>
                <a:cs typeface="Arial" pitchFamily="34" charset="0"/>
              </a:rPr>
              <a:t>, Professor, Colorado State University</a:t>
            </a:r>
          </a:p>
          <a:p>
            <a:pPr lvl="0" algn="ct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b="1" i="1" kern="0" dirty="0">
                <a:solidFill>
                  <a:srgbClr val="0033CC"/>
                </a:solidFill>
                <a:cs typeface="Arial" pitchFamily="34" charset="0"/>
              </a:rPr>
              <a:t>Chao-Hsien Li</a:t>
            </a:r>
            <a:r>
              <a:rPr lang="en-US" altLang="en-US" sz="2000" b="1" i="1" u="none" kern="0" dirty="0">
                <a:solidFill>
                  <a:srgbClr val="0033CC"/>
                </a:solidFill>
                <a:cs typeface="Arial" pitchFamily="34" charset="0"/>
              </a:rPr>
              <a:t>, Graduate Student, UCSD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5EBE043-1198-4F8C-A272-9BA34EAB3CB6}"/>
              </a:ext>
            </a:extLst>
          </p:cNvPr>
          <p:cNvGrpSpPr/>
          <p:nvPr/>
        </p:nvGrpSpPr>
        <p:grpSpPr>
          <a:xfrm>
            <a:off x="2577193" y="4447854"/>
            <a:ext cx="4006139" cy="1407348"/>
            <a:chOff x="2648101" y="4286316"/>
            <a:chExt cx="3850106" cy="1407348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A17BE47C-C0A4-49FE-AAED-DF9C77255787}"/>
                </a:ext>
              </a:extLst>
            </p:cNvPr>
            <p:cNvSpPr txBox="1">
              <a:spLocks/>
            </p:cNvSpPr>
            <p:nvPr/>
          </p:nvSpPr>
          <p:spPr>
            <a:xfrm>
              <a:off x="2648101" y="4286316"/>
              <a:ext cx="3850106" cy="1407348"/>
            </a:xfrm>
            <a:prstGeom prst="rect">
              <a:avLst/>
            </a:prstGeom>
          </p:spPr>
          <p:txBody>
            <a:bodyPr anchor="t"/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33CC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1" i="1" kern="0" dirty="0"/>
                <a:t>Joint Academia-Industry NHERI Workshop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1" i="1" kern="0" dirty="0"/>
                <a:t>NHERI@UC San Diego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i="1" kern="0" dirty="0"/>
                <a:t>September 21-22, 2020</a:t>
              </a:r>
              <a:br>
                <a:rPr lang="en-US" sz="1600" b="1" i="1" kern="0" dirty="0"/>
              </a:br>
              <a:r>
                <a:rPr lang="en-US" sz="1600" b="1" i="1" kern="0" dirty="0"/>
                <a:t>University of California, San Diego</a:t>
              </a:r>
              <a:endParaRPr kumimoji="0" lang="en-US" sz="16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5A9C29F-05B9-4E48-A43C-A46DC1C31EC9}"/>
                </a:ext>
              </a:extLst>
            </p:cNvPr>
            <p:cNvCxnSpPr>
              <a:cxnSpLocks/>
            </p:cNvCxnSpPr>
            <p:nvPr/>
          </p:nvCxnSpPr>
          <p:spPr>
            <a:xfrm>
              <a:off x="2987691" y="5001394"/>
              <a:ext cx="3170927" cy="0"/>
            </a:xfrm>
            <a:prstGeom prst="line">
              <a:avLst/>
            </a:prstGeom>
            <a:ln w="38100">
              <a:solidFill>
                <a:srgbClr val="5B89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E0E88E6-A96E-43A8-BC4E-6E83830F96EA}"/>
              </a:ext>
            </a:extLst>
          </p:cNvPr>
          <p:cNvGrpSpPr/>
          <p:nvPr/>
        </p:nvGrpSpPr>
        <p:grpSpPr>
          <a:xfrm>
            <a:off x="152400" y="45720"/>
            <a:ext cx="2564263" cy="1212390"/>
            <a:chOff x="152400" y="45720"/>
            <a:chExt cx="2564263" cy="121239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0D9F620-2254-4BC8-8E5B-AE663FE39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2400" y="45720"/>
              <a:ext cx="1212390" cy="121239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7E792F-6F88-4731-91FC-B10B467C6962}"/>
                </a:ext>
              </a:extLst>
            </p:cNvPr>
            <p:cNvSpPr txBox="1"/>
            <p:nvPr/>
          </p:nvSpPr>
          <p:spPr>
            <a:xfrm>
              <a:off x="1377835" y="205192"/>
              <a:ext cx="133882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National</a:t>
              </a:r>
              <a:br>
                <a:rPr lang="en-US" dirty="0"/>
              </a:br>
              <a:r>
                <a:rPr lang="en-US" dirty="0"/>
                <a:t>Science</a:t>
              </a:r>
            </a:p>
            <a:p>
              <a:r>
                <a:rPr lang="en-US" dirty="0"/>
                <a:t>Foundation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1BEA843B-ADF9-4B81-9F22-1FD0E3F999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4514" y="228219"/>
            <a:ext cx="2655144" cy="888492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AD2A7A8B-705B-4498-81F1-26D2841D828F}"/>
              </a:ext>
            </a:extLst>
          </p:cNvPr>
          <p:cNvGrpSpPr/>
          <p:nvPr/>
        </p:nvGrpSpPr>
        <p:grpSpPr>
          <a:xfrm>
            <a:off x="6107509" y="169697"/>
            <a:ext cx="2753277" cy="1005537"/>
            <a:chOff x="165433" y="5443375"/>
            <a:chExt cx="3254853" cy="118872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390FF30C-9C4C-4413-A7BF-E99A2B97D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433" y="5443375"/>
              <a:ext cx="1188720" cy="118872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90DD0CA4-39BE-4646-B081-6A657D5BB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6030" y="5737421"/>
              <a:ext cx="1954256" cy="617207"/>
            </a:xfrm>
            <a:prstGeom prst="rect">
              <a:avLst/>
            </a:prstGeom>
          </p:spPr>
        </p:pic>
      </p:grpSp>
      <p:pic>
        <p:nvPicPr>
          <p:cNvPr id="2" name="Google Shape;89;p2" descr="A picture containing table, living, room, large&#10;&#10;Description automatically generated">
            <a:extLst>
              <a:ext uri="{FF2B5EF4-FFF2-40B4-BE49-F238E27FC236}">
                <a16:creationId xmlns:a16="http://schemas.microsoft.com/office/drawing/2014/main" id="{537E635D-7624-4B52-A8A6-9B65A727D1C7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7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41533" y="3732147"/>
            <a:ext cx="2203704" cy="2838761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3" name="Google Shape;74;p1" descr="A picture containing toy, indoor, box, cake&#10;&#10;Description automatically generated">
            <a:extLst>
              <a:ext uri="{FF2B5EF4-FFF2-40B4-BE49-F238E27FC236}">
                <a16:creationId xmlns:a16="http://schemas.microsoft.com/office/drawing/2014/main" id="{F78B30FF-CFD9-43AE-BAF8-6203F3353FBB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8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763" y="3732147"/>
            <a:ext cx="2201754" cy="1229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picture containing outdoor, fence, snow, person&#10;&#10;Description automatically generated">
            <a:extLst>
              <a:ext uri="{FF2B5EF4-FFF2-40B4-BE49-F238E27FC236}">
                <a16:creationId xmlns:a16="http://schemas.microsoft.com/office/drawing/2014/main" id="{3EA89ACD-2FD7-426B-81EE-5672BE37D69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763" y="5163560"/>
            <a:ext cx="2201754" cy="1407348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408943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94"/>
    </mc:Choice>
    <mc:Fallback xmlns="">
      <p:transition spd="slow" advTm="1499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4F968-A459-47E4-A9B7-F2128165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A2C9-D242-4E4A-8A18-FBB87B88E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550579"/>
            <a:ext cx="8515350" cy="4351338"/>
          </a:xfrm>
        </p:spPr>
        <p:txBody>
          <a:bodyPr>
            <a:normAutofit/>
          </a:bodyPr>
          <a:lstStyle/>
          <a:p>
            <a:r>
              <a:rPr lang="en-US" sz="2500" b="1" dirty="0"/>
              <a:t>John van de Lindt</a:t>
            </a:r>
            <a:r>
              <a:rPr lang="en-US" sz="2500" dirty="0"/>
              <a:t>, </a:t>
            </a:r>
            <a:r>
              <a:rPr lang="en-US" sz="2500" i="1" dirty="0"/>
              <a:t>Professor</a:t>
            </a:r>
            <a:r>
              <a:rPr lang="en-US" sz="2500" dirty="0"/>
              <a:t>, </a:t>
            </a:r>
            <a:r>
              <a:rPr lang="en-US" sz="2500" i="1" dirty="0"/>
              <a:t>Colorado State University</a:t>
            </a:r>
          </a:p>
          <a:p>
            <a:r>
              <a:rPr lang="en-US" sz="2500" b="1" dirty="0"/>
              <a:t>Larry </a:t>
            </a:r>
            <a:r>
              <a:rPr lang="en-US" sz="2500" b="1" dirty="0" err="1"/>
              <a:t>Stevig</a:t>
            </a:r>
            <a:r>
              <a:rPr lang="en-US" sz="2500" dirty="0"/>
              <a:t>, </a:t>
            </a:r>
            <a:r>
              <a:rPr lang="en-US" sz="2500" i="1" dirty="0"/>
              <a:t>Principal Researcher</a:t>
            </a:r>
            <a:r>
              <a:rPr lang="en-US" sz="2500" dirty="0"/>
              <a:t>, </a:t>
            </a:r>
            <a:r>
              <a:rPr lang="en-US" sz="2500" i="1" dirty="0"/>
              <a:t>State Farm</a:t>
            </a:r>
          </a:p>
          <a:p>
            <a:r>
              <a:rPr lang="en-US" sz="2500" b="1" dirty="0"/>
              <a:t>Steve Pryor</a:t>
            </a:r>
            <a:r>
              <a:rPr lang="en-US" sz="2500" dirty="0"/>
              <a:t>, </a:t>
            </a:r>
            <a:r>
              <a:rPr lang="en-US" sz="2500" i="1" dirty="0"/>
              <a:t>Advanced Research Manager</a:t>
            </a:r>
            <a:r>
              <a:rPr lang="en-US" sz="2500" dirty="0"/>
              <a:t>, </a:t>
            </a:r>
            <a:r>
              <a:rPr lang="en-US" sz="2500" i="1" dirty="0"/>
              <a:t>Simpson Strong-Tie</a:t>
            </a:r>
          </a:p>
          <a:p>
            <a:pPr lvl="1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1528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C0B4-1ACB-4006-A447-A15AE05A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8649"/>
            <a:ext cx="7886700" cy="1325563"/>
          </a:xfrm>
        </p:spPr>
        <p:txBody>
          <a:bodyPr/>
          <a:lstStyle/>
          <a:p>
            <a:r>
              <a:rPr lang="en-US" b="1" dirty="0"/>
              <a:t>Identified Priority Research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D1277-9FE5-4A1B-951F-702AC2A73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8029"/>
            <a:ext cx="7886700" cy="477427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Systematic research program to develop inexpensive responses modification devices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/>
              <a:t>Simplify code provisions for implementation in LFW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/>
              <a:t>Utilize vertical components</a:t>
            </a:r>
          </a:p>
          <a:p>
            <a:pPr>
              <a:spcBef>
                <a:spcPts val="2000"/>
              </a:spcBef>
              <a:spcAft>
                <a:spcPts val="600"/>
              </a:spcAft>
            </a:pPr>
            <a:r>
              <a:rPr lang="en-US" dirty="0"/>
              <a:t>Development of improved design provisions for wood buildings with reasonable cost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/>
              <a:t>ATC116-increasing strength and stiffness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/>
              <a:t>Short-period building focused</a:t>
            </a:r>
          </a:p>
          <a:p>
            <a:pPr>
              <a:spcBef>
                <a:spcPts val="2000"/>
              </a:spcBef>
              <a:spcAft>
                <a:spcPts val="600"/>
              </a:spcAft>
            </a:pPr>
            <a:r>
              <a:rPr lang="en-US" dirty="0"/>
              <a:t>Functional recovery of wood buildings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/>
              <a:t>Structural/nonstructural components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/>
              <a:t>Identify required building performance levels to achieve community resilience goals</a:t>
            </a:r>
          </a:p>
        </p:txBody>
      </p:sp>
    </p:spTree>
    <p:extLst>
      <p:ext uri="{BB962C8B-B14F-4D97-AF65-F5344CB8AC3E}">
        <p14:creationId xmlns:p14="http://schemas.microsoft.com/office/powerpoint/2010/main" val="309954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C0B4-1ACB-4006-A447-A15AE05A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06" y="306132"/>
            <a:ext cx="8576187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Academia-Industry Collaboration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4F467-A22C-4A0F-8791-164354464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552" y="1538029"/>
            <a:ext cx="8231443" cy="477427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Development of commodity and proprietary products will require industry-academia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41097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2369</TotalTime>
  <Words>152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BREAKOUT SESSION #3  Timber/Woodframe Building Structures</vt:lpstr>
      <vt:lpstr>Participants</vt:lpstr>
      <vt:lpstr>Identified Priority Research Areas</vt:lpstr>
      <vt:lpstr>Academia-Industry Collaboration Opportunity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San Diego  Joint Academia-Industry  NHERI Workshop</dc:title>
  <dc:creator>Koorosh Lotfizadeh</dc:creator>
  <cp:lastModifiedBy>Chaohsien Li</cp:lastModifiedBy>
  <cp:revision>30</cp:revision>
  <dcterms:created xsi:type="dcterms:W3CDTF">2020-09-09T17:21:51Z</dcterms:created>
  <dcterms:modified xsi:type="dcterms:W3CDTF">2020-09-22T18:20:30Z</dcterms:modified>
</cp:coreProperties>
</file>