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422" r:id="rId3"/>
    <p:sldId id="423" r:id="rId4"/>
    <p:sldId id="429" r:id="rId5"/>
    <p:sldId id="424" r:id="rId6"/>
    <p:sldId id="432" r:id="rId7"/>
    <p:sldId id="433" r:id="rId8"/>
    <p:sldId id="426" r:id="rId9"/>
    <p:sldId id="43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 autoAdjust="0"/>
    <p:restoredTop sz="94660"/>
  </p:normalViewPr>
  <p:slideViewPr>
    <p:cSldViewPr snapToGrid="0">
      <p:cViewPr>
        <p:scale>
          <a:sx n="60" d="100"/>
          <a:sy n="60" d="100"/>
        </p:scale>
        <p:origin x="100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6EA-57A5-42F5-9E52-12580260E4F0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0B16-311A-44D3-B6A7-3D55A9843B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44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ln/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73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A147-4885-422E-8B08-126F864162CB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9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5A6C4-23C7-497E-89BC-42252D7CEB5E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1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09791-DAE2-4DAB-AE09-9CFC9CA7716D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85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6576424"/>
            <a:ext cx="12192000" cy="307777"/>
          </a:xfrm>
          <a:prstGeom prst="rect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NHERI @ UCSD Geotechnical Testing Workshop, May 31,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9" y="110788"/>
            <a:ext cx="158496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1911" y="103204"/>
            <a:ext cx="1584960" cy="1188720"/>
          </a:xfrm>
          <a:prstGeom prst="rect">
            <a:avLst/>
          </a:prstGeom>
        </p:spPr>
      </p:pic>
      <p:pic>
        <p:nvPicPr>
          <p:cNvPr id="10" name="Picture 9" descr="P1140563.JPG"/>
          <p:cNvPicPr>
            <a:picLocks noChangeAspect="1"/>
          </p:cNvPicPr>
          <p:nvPr userDrawn="1"/>
        </p:nvPicPr>
        <p:blipFill rotWithShape="1">
          <a:blip r:embed="rId4" cstate="print"/>
          <a:srcRect l="11719" t="9706" r="6960" b="5067"/>
          <a:stretch/>
        </p:blipFill>
        <p:spPr>
          <a:xfrm>
            <a:off x="154827" y="4434840"/>
            <a:ext cx="1706203" cy="2011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6 Imagen" descr="wind_turbine.png"/>
          <p:cNvPicPr>
            <a:picLocks noChangeAspect="1"/>
          </p:cNvPicPr>
          <p:nvPr userDrawn="1"/>
        </p:nvPicPr>
        <p:blipFill>
          <a:blip r:embed="rId5" cstate="print"/>
          <a:srcRect r="12964"/>
          <a:stretch>
            <a:fillRect/>
          </a:stretch>
        </p:blipFill>
        <p:spPr>
          <a:xfrm>
            <a:off x="10304315" y="4434840"/>
            <a:ext cx="1705139" cy="20116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33" y="110788"/>
            <a:ext cx="3219215" cy="1371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079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18903"/>
          </a:xfrm>
          <a:solidFill>
            <a:srgbClr val="0033CC"/>
          </a:solidFill>
        </p:spPr>
        <p:txBody>
          <a:bodyPr/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1" y="1156276"/>
            <a:ext cx="11739159" cy="5244524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200" b="1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254125" indent="-339725">
              <a:buFont typeface="Wingdings" panose="05000000000000000000" pitchFamily="2" charset="2"/>
              <a:buChar char="ü"/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1530148" y="6589487"/>
            <a:ext cx="609600" cy="30777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DA6E4F66-7B5E-4421-B2C6-76861A99CFA8}" type="slidenum"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0" y="6576424"/>
            <a:ext cx="12192000" cy="307777"/>
          </a:xfrm>
          <a:prstGeom prst="rect">
            <a:avLst/>
          </a:prstGeom>
          <a:solidFill>
            <a:srgbClr val="0033CC"/>
          </a:solidFill>
          <a:ln w="25400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Joint Academia-Industry NHERI@UC San Diego Workshop, September 21-22, 2020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1564983" y="6563361"/>
            <a:ext cx="557348" cy="30777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fld id="{6B6D627B-E3C0-482C-9E5C-7F86D1DBBDE7}" type="slidenum"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08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74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419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596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7890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538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838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FBC9-B304-4F36-9D2A-C696D606F02F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0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626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14016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36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D647-6A62-496D-8BCE-A70641A0D533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3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D753D-609A-4EC5-BA32-4EEC220C492D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25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E44C8-DEE6-4EE0-AF1E-8ED2B25604BF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8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D2CED-752F-4A34-978E-E53636BE9D41}" type="datetime1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8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6EDFE-1064-487E-BA8D-71C47C0862DF}" type="datetime1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37A29-1981-49B6-9B17-706186A53D3C}" type="datetime1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8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67280-D1F8-4B37-B2B9-E8287CB590D4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6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E5400-297D-40E4-B6AA-639CE8E005DE}" type="datetime1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8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B7AAE-952F-4D75-BF79-D27DE15E1F55}" type="datetime1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14879-4FFC-4BCB-8A59-D6B3431F1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8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8"/>
          <p:cNvSpPr txBox="1">
            <a:spLocks noChangeArrowheads="1"/>
          </p:cNvSpPr>
          <p:nvPr userDrawn="1"/>
        </p:nvSpPr>
        <p:spPr bwMode="auto">
          <a:xfrm>
            <a:off x="3251201" y="6411913"/>
            <a:ext cx="6695017" cy="304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chemeClr val="bg1"/>
                </a:solidFill>
                <a:latin typeface="Arial" charset="0"/>
                <a:cs typeface="Arial" charset="0"/>
              </a:rPr>
              <a:t>Shake Table Training Workshop 2015 – San Diego, CA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885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45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39158"/>
            <a:ext cx="10972800" cy="5108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2991BFF-09DB-4847-A329-B12B86E0FA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5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2.png"/><Relationship Id="rId4" Type="http://schemas.openxmlformats.org/officeDocument/2006/relationships/image" Target="../media/image7.jpg"/><Relationship Id="rId9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tif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tif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tif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tiff"/><Relationship Id="rId5" Type="http://schemas.openxmlformats.org/officeDocument/2006/relationships/image" Target="../media/image2.png"/><Relationship Id="rId4" Type="http://schemas.openxmlformats.org/officeDocument/2006/relationships/image" Target="../media/image7.jp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0" y="1451610"/>
            <a:ext cx="12192000" cy="1572006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124892" y="1478860"/>
            <a:ext cx="7950926" cy="1497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anchor="ctr">
            <a:normAutofit/>
          </a:bodyPr>
          <a:lstStyle/>
          <a:p>
            <a:r>
              <a:rPr lang="en-US" altLang="zh-TW" sz="3600" b="1" i="1" dirty="0">
                <a:solidFill>
                  <a:srgbClr val="E1C419"/>
                </a:solidFill>
                <a:latin typeface="Arial" panose="020B0604020202020204" pitchFamily="34" charset="0"/>
                <a:ea typeface="PMingLiU" pitchFamily="18" charset="-120"/>
                <a:cs typeface="Arial" panose="020B0604020202020204" pitchFamily="34" charset="0"/>
              </a:rPr>
              <a:t>BREAKOUT TOPIC:  BRIDGES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1640610" y="3158739"/>
            <a:ext cx="8913091" cy="83330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en-US" sz="2000" b="1" i="1" kern="0" dirty="0">
                <a:solidFill>
                  <a:srgbClr val="0033CC"/>
                </a:solidFill>
                <a:cs typeface="Arial" pitchFamily="34" charset="0"/>
              </a:rPr>
              <a:t>Anthony Sanchez</a:t>
            </a:r>
            <a:r>
              <a:rPr lang="en-US" altLang="en-US" sz="2000" b="1" i="1" kern="0" dirty="0">
                <a:solidFill>
                  <a:srgbClr val="0033CC"/>
                </a:solidFill>
                <a:cs typeface="Arial" pitchFamily="34" charset="0"/>
              </a:rPr>
              <a:t>, SYSTRA IBT</a:t>
            </a:r>
          </a:p>
          <a:p>
            <a:pPr algn="ctr">
              <a:lnSpc>
                <a:spcPct val="125000"/>
              </a:lnSpc>
              <a:defRPr/>
            </a:pPr>
            <a:r>
              <a:rPr lang="en-US" altLang="en-US" sz="2000" b="1" i="1" kern="0" dirty="0" err="1">
                <a:solidFill>
                  <a:srgbClr val="0033CC"/>
                </a:solidFill>
                <a:cs typeface="Arial" pitchFamily="34" charset="0"/>
              </a:rPr>
              <a:t>Jianyu</a:t>
            </a:r>
            <a:r>
              <a:rPr lang="en-US" altLang="en-US" sz="2000" b="1" i="1" kern="0" dirty="0">
                <a:solidFill>
                  <a:srgbClr val="0033CC"/>
                </a:solidFill>
                <a:cs typeface="Arial" pitchFamily="34" charset="0"/>
              </a:rPr>
              <a:t> Cheng, UC San Diego</a:t>
            </a:r>
            <a:endParaRPr lang="en-US" altLang="en-US" sz="2000" b="1" kern="0" dirty="0">
              <a:solidFill>
                <a:srgbClr val="0033CC"/>
              </a:solidFill>
              <a:cs typeface="Arial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5EBE043-1198-4F8C-A272-9BA34EAB3CB6}"/>
              </a:ext>
            </a:extLst>
          </p:cNvPr>
          <p:cNvGrpSpPr/>
          <p:nvPr/>
        </p:nvGrpSpPr>
        <p:grpSpPr>
          <a:xfrm>
            <a:off x="4101194" y="4447854"/>
            <a:ext cx="4006139" cy="1407348"/>
            <a:chOff x="2648101" y="4286316"/>
            <a:chExt cx="3850106" cy="1407348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17BE47C-C0A4-49FE-AAED-DF9C77255787}"/>
                </a:ext>
              </a:extLst>
            </p:cNvPr>
            <p:cNvSpPr txBox="1">
              <a:spLocks/>
            </p:cNvSpPr>
            <p:nvPr/>
          </p:nvSpPr>
          <p:spPr>
            <a:xfrm>
              <a:off x="2648101" y="4286316"/>
              <a:ext cx="3850106" cy="1407348"/>
            </a:xfrm>
            <a:prstGeom prst="rect">
              <a:avLst/>
            </a:prstGeom>
          </p:spPr>
          <p:txBody>
            <a:bodyPr anchor="t"/>
            <a:lstStyle>
              <a:lvl1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33CC"/>
                  </a:solidFill>
                  <a:latin typeface="+mj-lt"/>
                  <a:ea typeface="+mj-ea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5pPr>
              <a:lvl6pPr marL="4572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6pPr>
              <a:lvl7pPr marL="9144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7pPr>
              <a:lvl8pPr marL="13716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8pPr>
              <a:lvl9pPr marL="182880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>
                <a:spcAft>
                  <a:spcPts val="0"/>
                </a:spcAft>
                <a:defRPr/>
              </a:pPr>
              <a:r>
                <a:rPr lang="en-US" sz="1800" b="1" i="1" kern="0" dirty="0"/>
                <a:t>Joint Academia-Industry NHERI Workshop</a:t>
              </a:r>
            </a:p>
            <a:p>
              <a:pPr defTabSz="914400">
                <a:spcAft>
                  <a:spcPts val="1800"/>
                </a:spcAft>
                <a:defRPr/>
              </a:pPr>
              <a:r>
                <a:rPr lang="en-US" sz="1800" b="1" i="1" kern="0" dirty="0"/>
                <a:t>NHERI@UC San Diego</a:t>
              </a:r>
            </a:p>
            <a:p>
              <a:pPr defTabSz="914400">
                <a:spcAft>
                  <a:spcPts val="1200"/>
                </a:spcAft>
                <a:defRPr/>
              </a:pPr>
              <a:r>
                <a:rPr lang="en-US" sz="1600" b="1" i="1" kern="0" dirty="0"/>
                <a:t>September 21-22, 2020</a:t>
              </a:r>
              <a:br>
                <a:rPr lang="en-US" sz="1600" b="1" i="1" kern="0" dirty="0"/>
              </a:br>
              <a:r>
                <a:rPr lang="en-US" sz="1600" b="1" i="1" kern="0" dirty="0"/>
                <a:t>University of California, San Diego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5A9C29F-05B9-4E48-A43C-A46DC1C31EC9}"/>
                </a:ext>
              </a:extLst>
            </p:cNvPr>
            <p:cNvCxnSpPr>
              <a:cxnSpLocks/>
            </p:cNvCxnSpPr>
            <p:nvPr/>
          </p:nvCxnSpPr>
          <p:spPr>
            <a:xfrm>
              <a:off x="2987691" y="5001394"/>
              <a:ext cx="3170927" cy="0"/>
            </a:xfrm>
            <a:prstGeom prst="line">
              <a:avLst/>
            </a:prstGeom>
            <a:ln w="38100">
              <a:solidFill>
                <a:srgbClr val="5B89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E0E88E6-A96E-43A8-BC4E-6E83830F96EA}"/>
              </a:ext>
            </a:extLst>
          </p:cNvPr>
          <p:cNvGrpSpPr/>
          <p:nvPr/>
        </p:nvGrpSpPr>
        <p:grpSpPr>
          <a:xfrm>
            <a:off x="1676401" y="45720"/>
            <a:ext cx="2482061" cy="1212390"/>
            <a:chOff x="152400" y="45720"/>
            <a:chExt cx="2482061" cy="121239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D9F620-2254-4BC8-8E5B-AE663FE39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2400" y="45720"/>
              <a:ext cx="1212390" cy="121239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7E792F-6F88-4731-91FC-B10B467C6962}"/>
                </a:ext>
              </a:extLst>
            </p:cNvPr>
            <p:cNvSpPr txBox="1"/>
            <p:nvPr/>
          </p:nvSpPr>
          <p:spPr>
            <a:xfrm>
              <a:off x="1377835" y="205192"/>
              <a:ext cx="125662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National</a:t>
              </a:r>
              <a:br>
                <a:rPr lang="en-US" dirty="0"/>
              </a:br>
              <a:r>
                <a:rPr lang="en-US" dirty="0"/>
                <a:t>Science</a:t>
              </a:r>
            </a:p>
            <a:p>
              <a:r>
                <a:rPr lang="en-US" dirty="0"/>
                <a:t>Foundation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1BEA843B-ADF9-4B81-9F22-1FD0E3F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514" y="228219"/>
            <a:ext cx="2655144" cy="88849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D2A7A8B-705B-4498-81F1-26D2841D828F}"/>
              </a:ext>
            </a:extLst>
          </p:cNvPr>
          <p:cNvGrpSpPr/>
          <p:nvPr/>
        </p:nvGrpSpPr>
        <p:grpSpPr>
          <a:xfrm>
            <a:off x="7631510" y="169698"/>
            <a:ext cx="2753277" cy="1005537"/>
            <a:chOff x="165433" y="5443375"/>
            <a:chExt cx="3254853" cy="118872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90FF30C-9C4C-4413-A7BF-E99A2B97D2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0DD0CA4-39BE-4646-B081-6A657D5BB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  <p:pic>
        <p:nvPicPr>
          <p:cNvPr id="2" name="Google Shape;89;p2" descr="A picture containing table, living, room, large&#10;&#10;Description automatically generated">
            <a:extLst>
              <a:ext uri="{FF2B5EF4-FFF2-40B4-BE49-F238E27FC236}">
                <a16:creationId xmlns:a16="http://schemas.microsoft.com/office/drawing/2014/main" id="{537E635D-7624-4B52-A8A6-9B65A727D1C7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5533" y="3732148"/>
            <a:ext cx="2203704" cy="2838761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" name="Google Shape;74;p1" descr="A picture containing toy, indoor, box, cake&#10;&#10;Description automatically generated">
            <a:extLst>
              <a:ext uri="{FF2B5EF4-FFF2-40B4-BE49-F238E27FC236}">
                <a16:creationId xmlns:a16="http://schemas.microsoft.com/office/drawing/2014/main" id="{F78B30FF-CFD9-43AE-BAF8-6203F3353FB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8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763" y="3732147"/>
            <a:ext cx="2201754" cy="1229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outdoor, fence, snow, person&#10;&#10;Description automatically generated">
            <a:extLst>
              <a:ext uri="{FF2B5EF4-FFF2-40B4-BE49-F238E27FC236}">
                <a16:creationId xmlns:a16="http://schemas.microsoft.com/office/drawing/2014/main" id="{3EA89ACD-2FD7-426B-81EE-5672BE37D6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2763" y="5163560"/>
            <a:ext cx="2201754" cy="1407348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408943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94"/>
    </mc:Choice>
    <mc:Fallback xmlns="">
      <p:transition spd="slow" advTm="1499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85D9B27-7115-4C0A-A87B-4A481C9C0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1999" cy="588476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4F968-A459-47E4-A9B7-F2128165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36" y="500061"/>
            <a:ext cx="10515600" cy="1325563"/>
          </a:xfrm>
        </p:spPr>
        <p:txBody>
          <a:bodyPr/>
          <a:lstStyle/>
          <a:p>
            <a:r>
              <a:rPr lang="en-US" b="1" dirty="0"/>
              <a:t>Bridge Breakout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A2C9-D242-4E4A-8A18-FBB87B88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587" y="2028592"/>
            <a:ext cx="10515600" cy="43513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Anthony Sánchez, SYSTRA IBT (Moderator)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 err="1"/>
              <a:t>Jianyu</a:t>
            </a:r>
            <a:r>
              <a:rPr lang="en-US" dirty="0"/>
              <a:t> Cheng, UC San Diego (Scribe)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Charly Sikorsky, Caltrans Retired, ITS Berkeley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Petros Sideris, Asst Prof Texas A&amp;M, Low damage bridge systems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B591DC-EA75-480B-B17D-B6EB1DAF4E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41" y="37434"/>
            <a:ext cx="514674" cy="50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842CC-4160-4879-B9A7-DE9250A6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31" y="39243"/>
            <a:ext cx="1524038" cy="509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1106CD4-C5C9-4493-ACFC-41F8BCF329EC}"/>
              </a:ext>
            </a:extLst>
          </p:cNvPr>
          <p:cNvGrpSpPr/>
          <p:nvPr/>
        </p:nvGrpSpPr>
        <p:grpSpPr>
          <a:xfrm>
            <a:off x="10482402" y="16557"/>
            <a:ext cx="1580365" cy="571919"/>
            <a:chOff x="165433" y="5443375"/>
            <a:chExt cx="3254853" cy="1188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D68BC7E-5FCA-474C-B562-FA7D1C7E5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AD4A3B8-23F5-4173-A370-D7CEAA122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528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6DB0D304-988B-4D0B-B3F7-7A5FD11A3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1999" cy="588476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B4F968-A459-47E4-A9B7-F2128165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310" y="923624"/>
            <a:ext cx="11080423" cy="737809"/>
          </a:xfrm>
        </p:spPr>
        <p:txBody>
          <a:bodyPr/>
          <a:lstStyle/>
          <a:p>
            <a:r>
              <a:rPr lang="en-US" b="1" dirty="0"/>
              <a:t>Top Three Bridge Research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A2C9-D242-4E4A-8A18-FBB87B88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046" y="1996581"/>
            <a:ext cx="7560293" cy="2390862"/>
          </a:xfrm>
        </p:spPr>
        <p:txBody>
          <a:bodyPr/>
          <a:lstStyle/>
          <a:p>
            <a:pPr marL="914400" lvl="1" indent="-457200">
              <a:buFont typeface="+mj-lt"/>
              <a:buAutoNum type="arabicPeriod"/>
            </a:pPr>
            <a:r>
              <a:rPr lang="en-US" dirty="0"/>
              <a:t>Damage Resistant Bridge Systems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Foundation Rocking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Durability Topics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EC081-CAAB-4735-8DB5-F918B6A7F3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41" y="37434"/>
            <a:ext cx="514674" cy="50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12CA50-8FED-4AA4-A44D-107DA1490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31" y="39243"/>
            <a:ext cx="1524038" cy="509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415FC6-258B-431B-90E5-D870ED411021}"/>
              </a:ext>
            </a:extLst>
          </p:cNvPr>
          <p:cNvGrpSpPr/>
          <p:nvPr/>
        </p:nvGrpSpPr>
        <p:grpSpPr>
          <a:xfrm>
            <a:off x="10482402" y="16557"/>
            <a:ext cx="1580365" cy="571919"/>
            <a:chOff x="165433" y="5443375"/>
            <a:chExt cx="3254853" cy="1188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FFD909-ECF8-483B-B017-65F8061EC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314FF44-494F-40DC-BE94-23267721DF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637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C0B4-1ACB-4006-A447-A15AE05A3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1" y="138883"/>
            <a:ext cx="11850279" cy="1698626"/>
          </a:xfrm>
        </p:spPr>
        <p:txBody>
          <a:bodyPr/>
          <a:lstStyle/>
          <a:p>
            <a:r>
              <a:rPr lang="en-US" sz="3600" dirty="0"/>
              <a:t>Bridge Topic 1 Discussion:  </a:t>
            </a:r>
            <a:br>
              <a:rPr lang="en-US" dirty="0"/>
            </a:br>
            <a:r>
              <a:rPr lang="en-US" b="1" dirty="0"/>
              <a:t>Damage Resistant Design </a:t>
            </a:r>
            <a:br>
              <a:rPr lang="en-US" b="1" dirty="0"/>
            </a:br>
            <a:r>
              <a:rPr lang="en-US" sz="3200" b="1" dirty="0">
                <a:solidFill>
                  <a:srgbClr val="0070C0"/>
                </a:solidFill>
              </a:rPr>
              <a:t>(Unbonded PT in columns, Sliding and rocking joints)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D1277-9FE5-4A1B-951F-702AC2A73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921" y="1856656"/>
            <a:ext cx="10920974" cy="4718316"/>
          </a:xfrm>
        </p:spPr>
        <p:txBody>
          <a:bodyPr>
            <a:noAutofit/>
          </a:bodyPr>
          <a:lstStyle/>
          <a:p>
            <a:r>
              <a:rPr lang="en-US" sz="2000" dirty="0"/>
              <a:t>Ref:  UCSD, UNR, Texas A&amp;M, Univ. Wash, Buffalo</a:t>
            </a:r>
          </a:p>
          <a:p>
            <a:r>
              <a:rPr lang="en-US" sz="2000" dirty="0"/>
              <a:t>Have been tested before, but no clear path on how to implement into practice.</a:t>
            </a:r>
          </a:p>
          <a:p>
            <a:r>
              <a:rPr lang="en-US" sz="2000" dirty="0"/>
              <a:t>Difficult to convince DOT’s that it will be beneficial</a:t>
            </a:r>
          </a:p>
          <a:p>
            <a:r>
              <a:rPr lang="en-US" sz="2000" dirty="0"/>
              <a:t>Field demonstration projects are difficult to implement.  </a:t>
            </a:r>
            <a:br>
              <a:rPr lang="en-US" sz="2000" dirty="0"/>
            </a:br>
            <a:r>
              <a:rPr lang="en-US" sz="2000" dirty="0"/>
              <a:t>EQ don’t happen often.  </a:t>
            </a:r>
          </a:p>
          <a:p>
            <a:r>
              <a:rPr lang="en-US" sz="2000" dirty="0"/>
              <a:t>Need full/large-scale testing</a:t>
            </a:r>
          </a:p>
          <a:p>
            <a:r>
              <a:rPr lang="en-US" sz="2000" dirty="0"/>
              <a:t>Funding for testing is difficult to obtain:  Shake table testing is expensive:  $1M to $2M per test?</a:t>
            </a:r>
          </a:p>
          <a:p>
            <a:r>
              <a:rPr lang="en-US" sz="2000" dirty="0"/>
              <a:t>DOT’s and State Bridge Engineers are comfortable with current design methods.</a:t>
            </a:r>
          </a:p>
          <a:p>
            <a:r>
              <a:rPr lang="en-US" sz="2000" dirty="0"/>
              <a:t>Will take time to convince DOT’s to do the testing</a:t>
            </a:r>
          </a:p>
          <a:p>
            <a:r>
              <a:rPr lang="en-US" sz="2000" dirty="0"/>
              <a:t>How much money can be saved?  Desktop study based on past earthquakes?</a:t>
            </a:r>
          </a:p>
          <a:p>
            <a:r>
              <a:rPr lang="en-US" sz="2000" dirty="0"/>
              <a:t>This could show the monetary benefit of the new damage resistant designs.</a:t>
            </a:r>
          </a:p>
          <a:p>
            <a:r>
              <a:rPr lang="en-US" sz="2000" dirty="0"/>
              <a:t>Other benefit:  Reduce traffic impacts (can reopen bridges quickly post EQ)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9D9090-D6F6-430E-88D8-C517BB0B90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41" y="37434"/>
            <a:ext cx="514674" cy="50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009702-4963-4330-9D7C-A013E699E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31" y="39243"/>
            <a:ext cx="1524038" cy="509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264132-DB21-4A80-976A-8E710ED29584}"/>
              </a:ext>
            </a:extLst>
          </p:cNvPr>
          <p:cNvGrpSpPr/>
          <p:nvPr/>
        </p:nvGrpSpPr>
        <p:grpSpPr>
          <a:xfrm>
            <a:off x="10482402" y="16557"/>
            <a:ext cx="1580365" cy="571919"/>
            <a:chOff x="165433" y="5443375"/>
            <a:chExt cx="3254853" cy="1188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B4E907-9FFC-47A0-96DF-C84FB9DE5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7FDD6AF-DE7A-4656-86D5-2E67DD357A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  <p:pic>
        <p:nvPicPr>
          <p:cNvPr id="9" name="Picture 4" descr="States of precast segmental bridge column under lateral load">
            <a:extLst>
              <a:ext uri="{FF2B5EF4-FFF2-40B4-BE49-F238E27FC236}">
                <a16:creationId xmlns:a16="http://schemas.microsoft.com/office/drawing/2014/main" id="{FCCD11DC-A5AB-4567-B2E7-E47D97E76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515" y="1202332"/>
            <a:ext cx="3306946" cy="265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54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F968-A459-47E4-A9B7-F2128165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" y="138884"/>
            <a:ext cx="11080423" cy="1357976"/>
          </a:xfrm>
        </p:spPr>
        <p:txBody>
          <a:bodyPr/>
          <a:lstStyle/>
          <a:p>
            <a:r>
              <a:rPr lang="en-US" sz="4000" dirty="0"/>
              <a:t>Bridge Topic 2 Discussion:</a:t>
            </a:r>
            <a:r>
              <a:rPr lang="en-US" sz="4000" b="1" dirty="0"/>
              <a:t>  </a:t>
            </a:r>
            <a:br>
              <a:rPr lang="en-US" b="1" dirty="0"/>
            </a:br>
            <a:r>
              <a:rPr lang="en-US" sz="4800" b="1" dirty="0"/>
              <a:t>Foundation Rocking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A2C9-D242-4E4A-8A18-FBB87B88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60801" y="1815444"/>
            <a:ext cx="7577569" cy="4527506"/>
          </a:xfrm>
        </p:spPr>
        <p:txBody>
          <a:bodyPr/>
          <a:lstStyle/>
          <a:p>
            <a:pPr lvl="2">
              <a:spcAft>
                <a:spcPts val="1200"/>
              </a:spcAft>
            </a:pPr>
            <a:r>
              <a:rPr lang="en-US" sz="2400" dirty="0"/>
              <a:t>Rocking can dissipate energy and reduce damage to columns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Current mindset is to avoid foundation rocking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Could have applications to ABC</a:t>
            </a:r>
          </a:p>
          <a:p>
            <a:pPr lvl="2">
              <a:spcAft>
                <a:spcPts val="1200"/>
              </a:spcAft>
            </a:pPr>
            <a:r>
              <a:rPr lang="en-US" sz="2400" dirty="0"/>
              <a:t>Need more research to:</a:t>
            </a:r>
          </a:p>
          <a:p>
            <a:pPr lvl="3">
              <a:spcAft>
                <a:spcPts val="1200"/>
              </a:spcAft>
            </a:pPr>
            <a:r>
              <a:rPr lang="en-US" sz="2200" dirty="0"/>
              <a:t>Prove reliable performance and stability</a:t>
            </a:r>
          </a:p>
          <a:p>
            <a:pPr lvl="3">
              <a:spcAft>
                <a:spcPts val="1200"/>
              </a:spcAft>
            </a:pPr>
            <a:r>
              <a:rPr lang="en-US" sz="2200" dirty="0" err="1"/>
              <a:t>Devlop</a:t>
            </a:r>
            <a:r>
              <a:rPr lang="en-US" sz="2200" dirty="0"/>
              <a:t> easy to implement design methodologies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FFFF6-841B-48BE-9163-68DCDF3DCB02}"/>
              </a:ext>
            </a:extLst>
          </p:cNvPr>
          <p:cNvSpPr/>
          <p:nvPr/>
        </p:nvSpPr>
        <p:spPr>
          <a:xfrm>
            <a:off x="10663287" y="3211878"/>
            <a:ext cx="799708" cy="31108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FE486F-124B-40B4-9C64-832CB5DE9A09}"/>
              </a:ext>
            </a:extLst>
          </p:cNvPr>
          <p:cNvSpPr/>
          <p:nvPr/>
        </p:nvSpPr>
        <p:spPr>
          <a:xfrm>
            <a:off x="10878533" y="1137981"/>
            <a:ext cx="377072" cy="2073897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0EC01-9953-47D3-9436-82C6B67E4DBE}"/>
              </a:ext>
            </a:extLst>
          </p:cNvPr>
          <p:cNvSpPr/>
          <p:nvPr/>
        </p:nvSpPr>
        <p:spPr>
          <a:xfrm>
            <a:off x="10133815" y="3522963"/>
            <a:ext cx="1838227" cy="31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7FBC-EB17-4210-912F-18CAB50A4F6B}"/>
              </a:ext>
            </a:extLst>
          </p:cNvPr>
          <p:cNvSpPr/>
          <p:nvPr/>
        </p:nvSpPr>
        <p:spPr>
          <a:xfrm>
            <a:off x="10294071" y="3801487"/>
            <a:ext cx="91522" cy="1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2E4BB-A67A-4A5E-BCFF-E9FB400FB740}"/>
              </a:ext>
            </a:extLst>
          </p:cNvPr>
          <p:cNvSpPr/>
          <p:nvPr/>
        </p:nvSpPr>
        <p:spPr>
          <a:xfrm>
            <a:off x="11010508" y="3801486"/>
            <a:ext cx="91522" cy="1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E152AD-4C2A-4D63-A11C-16F1F20F4828}"/>
              </a:ext>
            </a:extLst>
          </p:cNvPr>
          <p:cNvSpPr/>
          <p:nvPr/>
        </p:nvSpPr>
        <p:spPr>
          <a:xfrm>
            <a:off x="11675098" y="3801485"/>
            <a:ext cx="91522" cy="1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863CD9-7451-489F-B7FF-30A09BB57C05}"/>
              </a:ext>
            </a:extLst>
          </p:cNvPr>
          <p:cNvSpPr/>
          <p:nvPr/>
        </p:nvSpPr>
        <p:spPr>
          <a:xfrm>
            <a:off x="8400851" y="1139549"/>
            <a:ext cx="377072" cy="2383414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390CDD-5864-4F84-86FD-3263AD8A93A2}"/>
              </a:ext>
            </a:extLst>
          </p:cNvPr>
          <p:cNvSpPr/>
          <p:nvPr/>
        </p:nvSpPr>
        <p:spPr>
          <a:xfrm>
            <a:off x="7665560" y="3524531"/>
            <a:ext cx="1838227" cy="311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496A59-9478-448F-A2ED-FD89AEF2B248}"/>
              </a:ext>
            </a:extLst>
          </p:cNvPr>
          <p:cNvSpPr/>
          <p:nvPr/>
        </p:nvSpPr>
        <p:spPr>
          <a:xfrm>
            <a:off x="7825816" y="3803055"/>
            <a:ext cx="91522" cy="1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277206-4EEA-4998-B0B1-BF2F8A6F5F9E}"/>
              </a:ext>
            </a:extLst>
          </p:cNvPr>
          <p:cNvSpPr/>
          <p:nvPr/>
        </p:nvSpPr>
        <p:spPr>
          <a:xfrm>
            <a:off x="8542253" y="3803054"/>
            <a:ext cx="91522" cy="1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525285-883C-4D30-AFA7-7AA86982F9EC}"/>
              </a:ext>
            </a:extLst>
          </p:cNvPr>
          <p:cNvSpPr/>
          <p:nvPr/>
        </p:nvSpPr>
        <p:spPr>
          <a:xfrm>
            <a:off x="9206843" y="3803053"/>
            <a:ext cx="91522" cy="1624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A65AC5-1B62-4F31-9261-8303AAB88BA9}"/>
              </a:ext>
            </a:extLst>
          </p:cNvPr>
          <p:cNvSpPr txBox="1"/>
          <p:nvPr/>
        </p:nvSpPr>
        <p:spPr>
          <a:xfrm>
            <a:off x="7795672" y="5555667"/>
            <a:ext cx="1583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Conventional System (Monolithic)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E570B6-0A09-47D1-B141-6B78129CC248}"/>
              </a:ext>
            </a:extLst>
          </p:cNvPr>
          <p:cNvSpPr txBox="1"/>
          <p:nvPr/>
        </p:nvSpPr>
        <p:spPr>
          <a:xfrm>
            <a:off x="10281172" y="5555676"/>
            <a:ext cx="1583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Rocking System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BFA8F50-7573-422D-B75A-B78EF6FD61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41" y="37434"/>
            <a:ext cx="514674" cy="5099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0E1B001-9E3D-4502-BD85-750BB105C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31" y="39243"/>
            <a:ext cx="1524038" cy="50999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504FFA24-4EE1-45E5-A7A1-83157985BC84}"/>
              </a:ext>
            </a:extLst>
          </p:cNvPr>
          <p:cNvGrpSpPr/>
          <p:nvPr/>
        </p:nvGrpSpPr>
        <p:grpSpPr>
          <a:xfrm>
            <a:off x="10482402" y="16557"/>
            <a:ext cx="1580365" cy="571919"/>
            <a:chOff x="165433" y="5443375"/>
            <a:chExt cx="3254853" cy="11887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7BE6CC3-47E6-4625-94F8-DA0182E82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D24E0B3-A552-4AC0-9CBB-8EF632CEAE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3FC5C7-895D-4A3B-8A72-729A23C5F9C0}"/>
              </a:ext>
            </a:extLst>
          </p:cNvPr>
          <p:cNvSpPr txBox="1"/>
          <p:nvPr/>
        </p:nvSpPr>
        <p:spPr>
          <a:xfrm>
            <a:off x="9757957" y="2721089"/>
            <a:ext cx="851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Cold joint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CCADBA-D8D6-4CD8-879C-296F0B84E641}"/>
              </a:ext>
            </a:extLst>
          </p:cNvPr>
          <p:cNvCxnSpPr>
            <a:cxnSpLocks/>
          </p:cNvCxnSpPr>
          <p:nvPr/>
        </p:nvCxnSpPr>
        <p:spPr>
          <a:xfrm>
            <a:off x="10347842" y="3211878"/>
            <a:ext cx="423146" cy="3110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1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4F968-A459-47E4-A9B7-F2128165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55" y="138884"/>
            <a:ext cx="11080423" cy="1312844"/>
          </a:xfrm>
        </p:spPr>
        <p:txBody>
          <a:bodyPr/>
          <a:lstStyle/>
          <a:p>
            <a:r>
              <a:rPr lang="en-US" sz="4000" dirty="0"/>
              <a:t>Bridge Topic 3 Discussion:  </a:t>
            </a:r>
            <a:br>
              <a:rPr lang="en-US" b="1" dirty="0"/>
            </a:br>
            <a:r>
              <a:rPr lang="en-US" sz="5400" b="1" dirty="0"/>
              <a:t>Durability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6A2C9-D242-4E4A-8A18-FBB87B88EE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51014" y="1574055"/>
            <a:ext cx="6333207" cy="4367054"/>
          </a:xfrm>
        </p:spPr>
        <p:txBody>
          <a:bodyPr>
            <a:noAutofit/>
          </a:bodyPr>
          <a:lstStyle/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UHPC for Bridge Decks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Important topic, but not applicable to LHPOST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Long-term degradation testing for topics 1 and 2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Exposed to elements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endParaRPr lang="en-US" sz="2400" dirty="0"/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b="1" dirty="0"/>
              <a:t>Live load testing on shake table: 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Simulate live load deflections and durability of bridge decks,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Fatigue in steel members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43E8A-7EA9-48BE-8BAC-94BF8FCEB3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41" y="37434"/>
            <a:ext cx="514674" cy="50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BFB8C5-88EC-467F-A6C7-DB73E9AC64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31" y="39243"/>
            <a:ext cx="1524038" cy="509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B0C78F5-E1ED-42ED-88FE-08F9B4EEA44D}"/>
              </a:ext>
            </a:extLst>
          </p:cNvPr>
          <p:cNvGrpSpPr/>
          <p:nvPr/>
        </p:nvGrpSpPr>
        <p:grpSpPr>
          <a:xfrm>
            <a:off x="10482402" y="16557"/>
            <a:ext cx="1580365" cy="571919"/>
            <a:chOff x="165433" y="5443375"/>
            <a:chExt cx="3254853" cy="1188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2FA78C-F0E9-4734-BBFC-D76AE6997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4E1FCBA-2BE5-46A3-85C9-16A431BDE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  <p:pic>
        <p:nvPicPr>
          <p:cNvPr id="9" name="Picture 8" descr="Stockton Channel Viaduct Br 29 0176L&amp;R book.pdf - Adobe Acrobat">
            <a:extLst>
              <a:ext uri="{FF2B5EF4-FFF2-40B4-BE49-F238E27FC236}">
                <a16:creationId xmlns:a16="http://schemas.microsoft.com/office/drawing/2014/main" id="{BB55EBBF-C03D-46D9-97D0-1B15C00DE3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86" r="10420"/>
          <a:stretch/>
        </p:blipFill>
        <p:spPr>
          <a:xfrm>
            <a:off x="5869943" y="1446676"/>
            <a:ext cx="6198960" cy="52846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75262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52AF8F77-A968-402D-9E06-4AADD99D5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1999" cy="588476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</p:spPr>
        <p:txBody>
          <a:bodyPr wrap="none" anchor="ctr"/>
          <a:lstStyle/>
          <a:p>
            <a:pPr defTabSz="914400">
              <a:defRPr/>
            </a:pPr>
            <a:endParaRPr lang="en-U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1CB78-FB99-42EB-BB2C-6D17580AD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02" y="717484"/>
            <a:ext cx="10515600" cy="1144871"/>
          </a:xfrm>
        </p:spPr>
        <p:txBody>
          <a:bodyPr/>
          <a:lstStyle/>
          <a:p>
            <a:r>
              <a:rPr lang="en-US" b="1" dirty="0"/>
              <a:t>Bridge Research</a:t>
            </a:r>
            <a:br>
              <a:rPr lang="en-US" b="1" dirty="0"/>
            </a:br>
            <a:r>
              <a:rPr lang="en-US" b="1" dirty="0"/>
              <a:t>Potential Funding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8F810-0EDC-4D1C-916F-268EB4326D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63111"/>
            <a:ext cx="10515600" cy="4351338"/>
          </a:xfrm>
        </p:spPr>
        <p:txBody>
          <a:bodyPr/>
          <a:lstStyle/>
          <a:p>
            <a:r>
              <a:rPr lang="en-US" dirty="0"/>
              <a:t>State DOT’s:  </a:t>
            </a:r>
          </a:p>
          <a:p>
            <a:pPr lvl="1"/>
            <a:r>
              <a:rPr lang="en-US" dirty="0"/>
              <a:t>Caltrans</a:t>
            </a:r>
          </a:p>
          <a:p>
            <a:pPr lvl="1"/>
            <a:r>
              <a:rPr lang="en-US" dirty="0"/>
              <a:t>Oregon DOT</a:t>
            </a:r>
          </a:p>
          <a:p>
            <a:pPr lvl="1"/>
            <a:r>
              <a:rPr lang="en-US" dirty="0"/>
              <a:t>Wash DOT</a:t>
            </a:r>
          </a:p>
          <a:p>
            <a:pPr lvl="1"/>
            <a:r>
              <a:rPr lang="en-US" dirty="0"/>
              <a:t>Alaska DOT</a:t>
            </a:r>
          </a:p>
          <a:p>
            <a:pPr lvl="1"/>
            <a:r>
              <a:rPr lang="en-US" dirty="0"/>
              <a:t>Hawaii DOT</a:t>
            </a:r>
          </a:p>
          <a:p>
            <a:pPr lvl="1"/>
            <a:r>
              <a:rPr lang="en-US" dirty="0"/>
              <a:t>Idaho DOT</a:t>
            </a:r>
          </a:p>
          <a:p>
            <a:pPr lvl="1"/>
            <a:r>
              <a:rPr lang="en-US" dirty="0"/>
              <a:t>Utah DOT</a:t>
            </a:r>
          </a:p>
          <a:p>
            <a:r>
              <a:rPr lang="en-US" dirty="0"/>
              <a:t>FHWA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BEA6E-6BE4-4811-89ED-97AA66219A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41" y="37434"/>
            <a:ext cx="514674" cy="50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3C64BB-4A2E-4B9F-84E1-363F19A9F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31" y="39243"/>
            <a:ext cx="1524038" cy="509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385FB22-534E-41AC-ADD8-854F91574D01}"/>
              </a:ext>
            </a:extLst>
          </p:cNvPr>
          <p:cNvGrpSpPr/>
          <p:nvPr/>
        </p:nvGrpSpPr>
        <p:grpSpPr>
          <a:xfrm>
            <a:off x="10482402" y="16557"/>
            <a:ext cx="1580365" cy="571919"/>
            <a:chOff x="165433" y="5443375"/>
            <a:chExt cx="3254853" cy="1188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FAA831-9019-47CB-9ED1-6CE6950E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45E498-6D0D-4F91-A099-89FE28811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3302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F461C-713B-44A9-A556-6B13D6D7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88476"/>
          </a:xfrm>
        </p:spPr>
        <p:txBody>
          <a:bodyPr/>
          <a:lstStyle/>
          <a:p>
            <a:pPr algn="l"/>
            <a:r>
              <a:rPr lang="en-US" sz="2800" dirty="0"/>
              <a:t>Summary Slide: BRIDGES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8F44BD-4716-47C5-B2C6-879D3F0B9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33" y="762057"/>
            <a:ext cx="8968934" cy="5699464"/>
          </a:xfrm>
        </p:spPr>
        <p:txBody>
          <a:bodyPr/>
          <a:lstStyle/>
          <a:p>
            <a:r>
              <a:rPr lang="en-US" dirty="0"/>
              <a:t>Topic 1:  Damage Resistant Bridge Systems</a:t>
            </a:r>
          </a:p>
          <a:p>
            <a:pPr lvl="1"/>
            <a:r>
              <a:rPr lang="en-US" dirty="0"/>
              <a:t>Not well understood by DOT’s</a:t>
            </a:r>
          </a:p>
          <a:p>
            <a:pPr lvl="1"/>
            <a:r>
              <a:rPr lang="en-US" dirty="0"/>
              <a:t>State bridge engineers are comfortable with current ductility methods</a:t>
            </a:r>
          </a:p>
          <a:p>
            <a:pPr lvl="1"/>
            <a:r>
              <a:rPr lang="en-US" dirty="0"/>
              <a:t>What are the benefits?:  </a:t>
            </a:r>
            <a:br>
              <a:rPr lang="en-US" dirty="0"/>
            </a:br>
            <a:r>
              <a:rPr lang="en-US" dirty="0"/>
              <a:t>long-term cost savings, reduced traffic impacts post EQ</a:t>
            </a:r>
          </a:p>
          <a:p>
            <a:pPr lvl="1"/>
            <a:endParaRPr lang="en-US" dirty="0"/>
          </a:p>
          <a:p>
            <a:r>
              <a:rPr lang="en-US" dirty="0"/>
              <a:t>Topic 2:  Foundation Rocking</a:t>
            </a:r>
          </a:p>
          <a:p>
            <a:pPr lvl="1"/>
            <a:r>
              <a:rPr lang="en-US" dirty="0"/>
              <a:t>Perceived as a retrofit technique</a:t>
            </a:r>
          </a:p>
          <a:p>
            <a:pPr lvl="1"/>
            <a:r>
              <a:rPr lang="en-US" dirty="0"/>
              <a:t>Need more testing to show that it’s reliable, saves cost, </a:t>
            </a:r>
            <a:br>
              <a:rPr lang="en-US" dirty="0"/>
            </a:br>
            <a:r>
              <a:rPr lang="en-US" dirty="0"/>
              <a:t>reduces damage, develop easy to implement design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Topic 3:  Durability Topics</a:t>
            </a:r>
          </a:p>
          <a:p>
            <a:pPr lvl="1"/>
            <a:r>
              <a:rPr lang="en-US" dirty="0"/>
              <a:t>UHPC for bridge decks</a:t>
            </a:r>
          </a:p>
          <a:p>
            <a:pPr lvl="1"/>
            <a:r>
              <a:rPr lang="en-US" dirty="0"/>
              <a:t>Live load testing for long term durability, fatigue in steel members</a:t>
            </a:r>
          </a:p>
          <a:p>
            <a:pPr lvl="1"/>
            <a:r>
              <a:rPr lang="en-US" dirty="0"/>
              <a:t>Long term degradation, then retesting of items 1 and 2 above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157272-85F0-4922-86D4-A2D50948B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841" y="37434"/>
            <a:ext cx="514674" cy="509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37736-7533-413E-A726-8876D5CDA1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9131" y="39243"/>
            <a:ext cx="1524038" cy="50999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FD7C4DB-10DD-4506-8D2D-C6DDFAE71916}"/>
              </a:ext>
            </a:extLst>
          </p:cNvPr>
          <p:cNvGrpSpPr/>
          <p:nvPr/>
        </p:nvGrpSpPr>
        <p:grpSpPr>
          <a:xfrm>
            <a:off x="10482402" y="16557"/>
            <a:ext cx="1580365" cy="571919"/>
            <a:chOff x="165433" y="5443375"/>
            <a:chExt cx="3254853" cy="11887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827CD6-06C1-4726-98DE-38EDEC2A1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5433" y="5443375"/>
              <a:ext cx="1188720" cy="11887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E509CB-7776-425B-858C-EAA10E64B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66030" y="5737421"/>
              <a:ext cx="1954256" cy="617207"/>
            </a:xfrm>
            <a:prstGeom prst="rect">
              <a:avLst/>
            </a:prstGeom>
          </p:spPr>
        </p:pic>
      </p:grpSp>
      <p:pic>
        <p:nvPicPr>
          <p:cNvPr id="9" name="Picture 4" descr="States of precast segmental bridge column under lateral load">
            <a:extLst>
              <a:ext uri="{FF2B5EF4-FFF2-40B4-BE49-F238E27FC236}">
                <a16:creationId xmlns:a16="http://schemas.microsoft.com/office/drawing/2014/main" id="{2199D0A6-3114-4EF0-B12B-6BC7899B6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376" y="743305"/>
            <a:ext cx="2090839" cy="167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ontiers | Performance of Rocking Systems on Shallow Improved Sand:  Shaking Table Testing | Built Environment">
            <a:extLst>
              <a:ext uri="{FF2B5EF4-FFF2-40B4-BE49-F238E27FC236}">
                <a16:creationId xmlns:a16="http://schemas.microsoft.com/office/drawing/2014/main" id="{E0634EF3-B948-4591-9759-BF6F2A8F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386" y="2829319"/>
            <a:ext cx="3581894" cy="144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Stockton Channel Viaduct Br 29 0176L&amp;R book.pdf - Adobe Acrobat">
            <a:extLst>
              <a:ext uri="{FF2B5EF4-FFF2-40B4-BE49-F238E27FC236}">
                <a16:creationId xmlns:a16="http://schemas.microsoft.com/office/drawing/2014/main" id="{20B4AFAF-FC66-4370-9FE0-FFAD517EE5F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" r="472"/>
          <a:stretch/>
        </p:blipFill>
        <p:spPr>
          <a:xfrm>
            <a:off x="9171521" y="4516871"/>
            <a:ext cx="2891246" cy="194465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35921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1_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2179</TotalTime>
  <Words>287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1_Default Design</vt:lpstr>
      <vt:lpstr>BREAKOUT TOPIC:  BRIDGES</vt:lpstr>
      <vt:lpstr>Bridge Breakout Participants</vt:lpstr>
      <vt:lpstr>Top Three Bridge Research Topics</vt:lpstr>
      <vt:lpstr>Bridge Topic 1 Discussion:   Damage Resistant Design  (Unbonded PT in columns, Sliding and rocking joints)</vt:lpstr>
      <vt:lpstr>Bridge Topic 2 Discussion:   Foundation Rocking</vt:lpstr>
      <vt:lpstr>Bridge Topic 3 Discussion:   Durability</vt:lpstr>
      <vt:lpstr>Bridge Research Potential Funding Sources</vt:lpstr>
      <vt:lpstr>Summary Slide: BRIDGES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 San Diego  Joint Academia-Industry  NHERI Workshop</dc:title>
  <dc:creator>Koorosh Lotfizadeh</dc:creator>
  <cp:lastModifiedBy>SANCHEZ Anthony</cp:lastModifiedBy>
  <cp:revision>31</cp:revision>
  <dcterms:created xsi:type="dcterms:W3CDTF">2020-09-09T17:21:51Z</dcterms:created>
  <dcterms:modified xsi:type="dcterms:W3CDTF">2020-09-22T18:53:11Z</dcterms:modified>
</cp:coreProperties>
</file>